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2" r:id="rId5"/>
    <p:sldId id="261" r:id="rId6"/>
    <p:sldId id="271" r:id="rId7"/>
    <p:sldId id="264" r:id="rId8"/>
    <p:sldId id="265" r:id="rId9"/>
    <p:sldId id="266" r:id="rId10"/>
    <p:sldId id="267" r:id="rId11"/>
    <p:sldId id="268" r:id="rId12"/>
    <p:sldId id="272" r:id="rId13"/>
    <p:sldId id="269" r:id="rId14"/>
    <p:sldId id="270" r:id="rId15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0D4"/>
    <a:srgbClr val="D47C86"/>
    <a:srgbClr val="C34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1" autoAdjust="0"/>
    <p:restoredTop sz="81911" autoAdjust="0"/>
  </p:normalViewPr>
  <p:slideViewPr>
    <p:cSldViewPr snapToGrid="0" snapToObjects="1">
      <p:cViewPr varScale="1">
        <p:scale>
          <a:sx n="138" d="100"/>
          <a:sy n="138" d="100"/>
        </p:scale>
        <p:origin x="1496" y="1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Delannée" userId="79832d64-0679-4632-b6b1-fb0206dec703" providerId="ADAL" clId="{519551F5-8F57-4B21-BD48-86BF366BBB5A}"/>
    <pc:docChg chg="modSld">
      <pc:chgData name="Emma Delannée" userId="79832d64-0679-4632-b6b1-fb0206dec703" providerId="ADAL" clId="{519551F5-8F57-4B21-BD48-86BF366BBB5A}" dt="2019-09-13T07:42:52.352" v="17" actId="6549"/>
      <pc:docMkLst>
        <pc:docMk/>
      </pc:docMkLst>
      <pc:sldChg chg="modSp">
        <pc:chgData name="Emma Delannée" userId="79832d64-0679-4632-b6b1-fb0206dec703" providerId="ADAL" clId="{519551F5-8F57-4B21-BD48-86BF366BBB5A}" dt="2019-09-13T07:42:52.352" v="17" actId="6549"/>
        <pc:sldMkLst>
          <pc:docMk/>
          <pc:sldMk cId="1053615491" sldId="261"/>
        </pc:sldMkLst>
        <pc:spChg chg="mod">
          <ac:chgData name="Emma Delannée" userId="79832d64-0679-4632-b6b1-fb0206dec703" providerId="ADAL" clId="{519551F5-8F57-4B21-BD48-86BF366BBB5A}" dt="2019-09-13T07:42:52.352" v="17" actId="6549"/>
          <ac:spMkLst>
            <pc:docMk/>
            <pc:sldMk cId="1053615491" sldId="261"/>
            <ac:spMk id="2" creationId="{ABEE3909-48DE-458E-A86F-BB7E6CC47A88}"/>
          </ac:spMkLst>
        </pc:spChg>
      </pc:sldChg>
      <pc:sldChg chg="modSp">
        <pc:chgData name="Emma Delannée" userId="79832d64-0679-4632-b6b1-fb0206dec703" providerId="ADAL" clId="{519551F5-8F57-4B21-BD48-86BF366BBB5A}" dt="2019-09-13T07:42:47.212" v="8" actId="6549"/>
        <pc:sldMkLst>
          <pc:docMk/>
          <pc:sldMk cId="2101792744" sldId="262"/>
        </pc:sldMkLst>
        <pc:spChg chg="mod">
          <ac:chgData name="Emma Delannée" userId="79832d64-0679-4632-b6b1-fb0206dec703" providerId="ADAL" clId="{519551F5-8F57-4B21-BD48-86BF366BBB5A}" dt="2019-09-13T07:42:47.212" v="8" actId="6549"/>
          <ac:spMkLst>
            <pc:docMk/>
            <pc:sldMk cId="2101792744" sldId="262"/>
            <ac:spMk id="6" creationId="{3032E540-6875-45EF-A80B-4299410B024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A0285-0C1E-7A4C-B600-51B4624DA9B1}" type="datetimeFigureOut">
              <a:rPr lang="fr-FR" smtClean="0"/>
              <a:pPr/>
              <a:t>01/10/2019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F4E30-BBD9-D546-A51F-A696A7CC4A8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FB5C6-E6AD-4D58-9620-1744125050D1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D9672-51EE-4EC3-A9F1-36343DFED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1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PhD in the Department of Computer Science, Cambridge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Funded by the Medical Research Council – Data science and AI track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Co-supervised by Pietro </a:t>
            </a:r>
            <a:r>
              <a:rPr lang="en-US" dirty="0" err="1"/>
              <a:t>Liò</a:t>
            </a:r>
            <a:r>
              <a:rPr lang="en-US" dirty="0"/>
              <a:t> in Computational Biology and AI group + Ari </a:t>
            </a:r>
            <a:r>
              <a:rPr lang="en-US" dirty="0" err="1"/>
              <a:t>Ercole</a:t>
            </a:r>
            <a:r>
              <a:rPr lang="en-US" dirty="0"/>
              <a:t> in the Division of </a:t>
            </a:r>
            <a:r>
              <a:rPr lang="en-US" dirty="0" err="1"/>
              <a:t>Anaethesia</a:t>
            </a:r>
            <a:r>
              <a:rPr lang="en-US" dirty="0"/>
              <a:t> and the department of Medicine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D9672-51EE-4EC3-A9F1-36343DFEDF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More data in ICU than elsewhere in the hospital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”Certain machine learning algorithms have been purpose built to deal with long sequences of data”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D9672-51EE-4EC3-A9F1-36343DFEDF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9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More data in ICU than elsewhere in the hospital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”Certain machine learning algorithms have been purpose built to deal with long sequences of data”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D9672-51EE-4EC3-A9F1-36343DFEDF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10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D9672-51EE-4EC3-A9F1-36343DFEDF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01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D9672-51EE-4EC3-A9F1-36343DFEDF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9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57B1E4-5CD5-4F5A-B819-5D5D5E7009E5}"/>
              </a:ext>
            </a:extLst>
          </p:cNvPr>
          <p:cNvSpPr/>
          <p:nvPr userDrawn="1"/>
        </p:nvSpPr>
        <p:spPr>
          <a:xfrm>
            <a:off x="0" y="4486721"/>
            <a:ext cx="9144000" cy="656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D7DCBEC0-030A-431A-B81F-88475D8CD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872" t="22970" r="12704" b="13322"/>
          <a:stretch/>
        </p:blipFill>
        <p:spPr>
          <a:xfrm>
            <a:off x="85343" y="73153"/>
            <a:ext cx="157276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1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456829-6832-488F-AAA4-18282DC0D4A0}"/>
              </a:ext>
            </a:extLst>
          </p:cNvPr>
          <p:cNvSpPr/>
          <p:nvPr userDrawn="1"/>
        </p:nvSpPr>
        <p:spPr>
          <a:xfrm>
            <a:off x="26503" y="4430644"/>
            <a:ext cx="9090991" cy="667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" y="66675"/>
            <a:ext cx="8771708" cy="517018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82880" y="885826"/>
            <a:ext cx="8771708" cy="3533776"/>
          </a:xfrm>
        </p:spPr>
        <p:txBody>
          <a:bodyPr>
            <a:noAutofit/>
          </a:bodyPr>
          <a:lstStyle>
            <a:lvl1pPr marL="216000" indent="-216000">
              <a:lnSpc>
                <a:spcPts val="2300"/>
              </a:lnSpc>
              <a:buClr>
                <a:schemeClr val="accent3"/>
              </a:buClr>
              <a:buSzPct val="75000"/>
              <a:buFont typeface="Calibri" panose="020F0502020204030204" pitchFamily="34" charset="0"/>
              <a:buChar char="●"/>
              <a:defRPr sz="2200"/>
            </a:lvl1pPr>
            <a:lvl2pPr>
              <a:lnSpc>
                <a:spcPts val="2000"/>
              </a:lnSpc>
              <a:defRPr sz="2000"/>
            </a:lvl2pPr>
            <a:lvl3pPr>
              <a:lnSpc>
                <a:spcPts val="1800"/>
              </a:lnSpc>
              <a:defRPr sz="1800"/>
            </a:lvl3pPr>
            <a:lvl4pPr>
              <a:lnSpc>
                <a:spcPts val="1800"/>
              </a:lnSpc>
              <a:defRPr sz="1600"/>
            </a:lvl4pPr>
            <a:lvl5pPr>
              <a:lnSpc>
                <a:spcPts val="1800"/>
              </a:lnSpc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93560" y="1321106"/>
            <a:ext cx="7988807" cy="935129"/>
          </a:xfrm>
        </p:spPr>
        <p:txBody>
          <a:bodyPr lIns="0" tIns="0" rIns="0" bIns="0" anchor="b">
            <a:normAutofit/>
          </a:bodyPr>
          <a:lstStyle>
            <a:lvl1pPr algn="l">
              <a:defRPr sz="3600" b="1" cap="all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93561" y="2266257"/>
            <a:ext cx="7988806" cy="699657"/>
          </a:xfrm>
        </p:spPr>
        <p:txBody>
          <a:bodyPr lIns="0" tIns="0" rIns="0" bIns="0" anchor="t"/>
          <a:lstStyle>
            <a:lvl1pPr marL="0" indent="0">
              <a:buNone/>
              <a:defRPr sz="20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E3B158-2D08-431A-8A8C-FA049AC6CD09}"/>
              </a:ext>
            </a:extLst>
          </p:cNvPr>
          <p:cNvCxnSpPr/>
          <p:nvPr userDrawn="1"/>
        </p:nvCxnSpPr>
        <p:spPr>
          <a:xfrm flipH="1">
            <a:off x="171468" y="2258380"/>
            <a:ext cx="8424000" cy="0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15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65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10265"/>
            <a:ext cx="4038600" cy="358435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10265"/>
            <a:ext cx="4038600" cy="358435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002890"/>
            <a:ext cx="4040188" cy="628267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002890"/>
            <a:ext cx="4041775" cy="628267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9D889CA-993B-48B0-8EEB-6398F6256E9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-2"/>
            <a:ext cx="9144000" cy="5143503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82880" y="111102"/>
            <a:ext cx="8771708" cy="5222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2880" y="894088"/>
            <a:ext cx="8771708" cy="3525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9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-216000" algn="l" defTabSz="432000" rtl="0" eaLnBrk="1" latinLnBrk="0" hangingPunct="1">
        <a:spcBef>
          <a:spcPct val="20000"/>
        </a:spcBef>
        <a:buClr>
          <a:schemeClr val="accent3"/>
        </a:buClr>
        <a:buSzPct val="70000"/>
        <a:buFont typeface="Calibri" panose="020F0502020204030204" pitchFamily="34" charset="0"/>
        <a:buChar char="●"/>
        <a:defRPr sz="24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8000" indent="-216000" algn="l" defTabSz="457200" rtl="0" eaLnBrk="1" latinLnBrk="0" hangingPunct="1">
        <a:spcBef>
          <a:spcPct val="20000"/>
        </a:spcBef>
        <a:buClr>
          <a:schemeClr val="accent3"/>
        </a:buClr>
        <a:buSzPct val="80000"/>
        <a:buFont typeface="Arial" panose="020B0604020202020204" pitchFamily="34" charset="0"/>
        <a:buChar char="&gt;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60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20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d645@cam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9.08981" TargetMode="External"/><Relationship Id="rId2" Type="http://schemas.openxmlformats.org/officeDocument/2006/relationships/hyperlink" Target="https://arxiv.org/abs/1909.07214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d645@cam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>
            <a:extLst>
              <a:ext uri="{FF2B5EF4-FFF2-40B4-BE49-F238E27FC236}">
                <a16:creationId xmlns:a16="http://schemas.microsoft.com/office/drawing/2014/main" id="{D402CC0D-ED34-4BD2-A56E-57BA1EEA76FA}"/>
              </a:ext>
            </a:extLst>
          </p:cNvPr>
          <p:cNvSpPr txBox="1">
            <a:spLocks/>
          </p:cNvSpPr>
          <p:nvPr/>
        </p:nvSpPr>
        <p:spPr>
          <a:xfrm>
            <a:off x="2319649" y="2527205"/>
            <a:ext cx="6400800" cy="1122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16000" algn="l" defTabSz="432000" rtl="0" eaLnBrk="1" latinLnBrk="0" hangingPunct="1">
              <a:spcBef>
                <a:spcPct val="20000"/>
              </a:spcBef>
              <a:buClr>
                <a:schemeClr val="accent3"/>
              </a:buClr>
              <a:buSzPct val="70000"/>
              <a:buFont typeface="Calibri" panose="020F0502020204030204" pitchFamily="34" charset="0"/>
              <a:buChar char="●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160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SzPct val="80000"/>
              <a:buFont typeface="Arial" panose="020B0604020202020204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Jacob Deasy</a:t>
            </a:r>
            <a:r>
              <a:rPr lang="en-US" sz="2000" baseline="30000" dirty="0"/>
              <a:t>1,2</a:t>
            </a:r>
            <a:r>
              <a:rPr lang="en-US" sz="2000" dirty="0"/>
              <a:t>, Pietro Liò</a:t>
            </a:r>
            <a:r>
              <a:rPr lang="en-US" sz="2000" baseline="30000" dirty="0"/>
              <a:t>2</a:t>
            </a:r>
            <a:r>
              <a:rPr lang="en-US" sz="2000" dirty="0"/>
              <a:t>, and Ari Ercole</a:t>
            </a:r>
            <a:r>
              <a:rPr lang="en-US" sz="2000" baseline="30000" dirty="0"/>
              <a:t>3</a:t>
            </a:r>
            <a:endParaRPr lang="en-US" sz="2000" dirty="0"/>
          </a:p>
          <a:p>
            <a:pPr indent="0">
              <a:buNone/>
            </a:pPr>
            <a:r>
              <a:rPr lang="en-US" sz="2000" baseline="30000" dirty="0"/>
              <a:t>	1</a:t>
            </a:r>
            <a:r>
              <a:rPr lang="en-US" sz="2000" dirty="0"/>
              <a:t>correspondence: </a:t>
            </a:r>
            <a:r>
              <a:rPr lang="en-US" sz="20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jd645@cam.ac.uk</a:t>
            </a:r>
            <a:endParaRPr lang="en-US" sz="2000" dirty="0">
              <a:solidFill>
                <a:srgbClr val="00B0F0"/>
              </a:solidFill>
            </a:endParaRPr>
          </a:p>
          <a:p>
            <a:pPr indent="0">
              <a:buNone/>
            </a:pPr>
            <a:r>
              <a:rPr lang="en-US" sz="2000" baseline="30000" dirty="0"/>
              <a:t>	2</a:t>
            </a:r>
            <a:r>
              <a:rPr lang="en-US" sz="2000" dirty="0"/>
              <a:t>Computer Laboratory, University of Cambridge</a:t>
            </a:r>
          </a:p>
          <a:p>
            <a:pPr indent="0">
              <a:buNone/>
            </a:pPr>
            <a:r>
              <a:rPr lang="en-US" sz="2000" baseline="30000" dirty="0"/>
              <a:t>	3</a:t>
            </a:r>
            <a:r>
              <a:rPr lang="en-US" sz="2000" dirty="0"/>
              <a:t>Department of Medicine, University of Cambridge</a:t>
            </a:r>
            <a:endParaRPr lang="en-US" sz="2000" baseline="300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032E540-6875-45EF-A80B-4299410B0242}"/>
              </a:ext>
            </a:extLst>
          </p:cNvPr>
          <p:cNvSpPr txBox="1">
            <a:spLocks/>
          </p:cNvSpPr>
          <p:nvPr/>
        </p:nvSpPr>
        <p:spPr>
          <a:xfrm>
            <a:off x="2319649" y="572425"/>
            <a:ext cx="5821152" cy="19275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en-GB" sz="3200" i="1" dirty="0"/>
              <a:t>Time-Sensitive Deep Learning for ICU Outcome Prediction Without Variable Selection or Cleaning</a:t>
            </a:r>
            <a:endParaRPr lang="fr-FR" sz="3200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40C1296-3D5E-45EE-B8AC-A2EA88170B3A}"/>
              </a:ext>
            </a:extLst>
          </p:cNvPr>
          <p:cNvCxnSpPr>
            <a:cxnSpLocks/>
          </p:cNvCxnSpPr>
          <p:nvPr/>
        </p:nvCxnSpPr>
        <p:spPr>
          <a:xfrm flipH="1">
            <a:off x="2443829" y="2501226"/>
            <a:ext cx="670017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79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9FE2-EB00-4940-842D-9E258087D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798C6-E71B-E045-8AB1-B0BB88035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Model using of over 13,000 clinical variables.</a:t>
            </a:r>
          </a:p>
          <a:p>
            <a:r>
              <a:rPr lang="en-US" sz="2400" dirty="0"/>
              <a:t>Dynamic prediction.</a:t>
            </a:r>
          </a:p>
          <a:p>
            <a:r>
              <a:rPr lang="en-US" sz="2400" dirty="0"/>
              <a:t>Performance exceeding SAPS II after 2 hours.</a:t>
            </a:r>
          </a:p>
          <a:p>
            <a:r>
              <a:rPr lang="en-US" sz="2400" dirty="0"/>
              <a:t>Confidence intervals to estimate uncertainty.</a:t>
            </a:r>
          </a:p>
          <a:p>
            <a:endParaRPr lang="en-US" sz="2400" dirty="0"/>
          </a:p>
          <a:p>
            <a:r>
              <a:rPr lang="en-US" sz="2400" dirty="0"/>
              <a:t>Flexible deep learning models can avoid:</a:t>
            </a:r>
          </a:p>
          <a:p>
            <a:pPr lvl="1"/>
            <a:r>
              <a:rPr lang="en-US" dirty="0"/>
              <a:t>Pre-processing, variable selection and variable cleaning</a:t>
            </a:r>
          </a:p>
          <a:p>
            <a:r>
              <a:rPr lang="en-US" sz="2400" dirty="0"/>
              <a:t>Clinicians can analyse model </a:t>
            </a:r>
            <a:r>
              <a:rPr lang="en-US" sz="2400" i="1" dirty="0"/>
              <a:t>outputs</a:t>
            </a:r>
            <a:r>
              <a:rPr lang="en-US" sz="2400" dirty="0"/>
              <a:t>, rather than model </a:t>
            </a:r>
            <a:r>
              <a:rPr lang="en-US" sz="2400" i="1" dirty="0"/>
              <a:t>inputs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0148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9FE2-EB00-4940-842D-9E258087D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 for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798C6-E71B-E045-8AB1-B0BB88035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885826"/>
            <a:ext cx="8771708" cy="3533776"/>
          </a:xfrm>
        </p:spPr>
        <p:txBody>
          <a:bodyPr/>
          <a:lstStyle/>
          <a:p>
            <a:r>
              <a:rPr lang="en-US" sz="2400" dirty="0"/>
              <a:t>Full paper describing our results:</a:t>
            </a:r>
          </a:p>
          <a:p>
            <a:pPr lvl="1"/>
            <a:r>
              <a:rPr lang="en-US" sz="22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https://arxiv.org/abs/1909.07214</a:t>
            </a:r>
            <a:endParaRPr lang="en-US" sz="2200" dirty="0">
              <a:solidFill>
                <a:srgbClr val="00B0F0"/>
              </a:solidFill>
            </a:endParaRPr>
          </a:p>
          <a:p>
            <a:r>
              <a:rPr lang="en-US" sz="2400" dirty="0"/>
              <a:t>Follow up research on variation of the aggregation methods:</a:t>
            </a:r>
          </a:p>
          <a:p>
            <a:pPr lvl="1"/>
            <a:r>
              <a:rPr lang="en-US" sz="22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https://arxiv.org/abs/1909.08981</a:t>
            </a:r>
            <a:endParaRPr lang="en-US" sz="2200" dirty="0">
              <a:solidFill>
                <a:srgbClr val="00B0F0"/>
              </a:solidFill>
            </a:endParaRPr>
          </a:p>
          <a:p>
            <a:pPr marL="252000" lvl="1" indent="0">
              <a:buNone/>
            </a:pPr>
            <a:endParaRPr lang="en-US" sz="2200" dirty="0">
              <a:solidFill>
                <a:srgbClr val="00B0F0"/>
              </a:solidFill>
            </a:endParaRPr>
          </a:p>
          <a:p>
            <a:pPr marL="0"/>
            <a:r>
              <a:rPr lang="en-US" sz="2400" dirty="0"/>
              <a:t>Jacob Deasy</a:t>
            </a:r>
            <a:r>
              <a:rPr lang="en-US" sz="2400" baseline="30000" dirty="0"/>
              <a:t>1,2</a:t>
            </a:r>
            <a:r>
              <a:rPr lang="en-US" sz="2400" dirty="0"/>
              <a:t>, Pietro Liò</a:t>
            </a:r>
            <a:r>
              <a:rPr lang="en-US" sz="2400" baseline="30000" dirty="0"/>
              <a:t>2</a:t>
            </a:r>
            <a:r>
              <a:rPr lang="en-US" sz="2400" dirty="0"/>
              <a:t>, and Ari Ercole</a:t>
            </a:r>
            <a:r>
              <a:rPr lang="en-US" sz="2400" baseline="30000" dirty="0"/>
              <a:t>3</a:t>
            </a:r>
            <a:endParaRPr lang="en-US" sz="2400" dirty="0"/>
          </a:p>
          <a:p>
            <a:pPr marL="252000" lvl="1"/>
            <a:r>
              <a:rPr lang="en-US" baseline="30000" dirty="0"/>
              <a:t>1</a:t>
            </a:r>
            <a:r>
              <a:rPr lang="en-US" dirty="0"/>
              <a:t>correspondence: </a:t>
            </a:r>
            <a:r>
              <a:rPr lang="en-US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jd645@cam.ac.uk</a:t>
            </a:r>
            <a:endParaRPr lang="en-US" dirty="0">
              <a:solidFill>
                <a:srgbClr val="00B0F0"/>
              </a:solidFill>
            </a:endParaRPr>
          </a:p>
          <a:p>
            <a:pPr marL="252000" lvl="1"/>
            <a:r>
              <a:rPr lang="en-US" baseline="30000" dirty="0"/>
              <a:t>2</a:t>
            </a:r>
            <a:r>
              <a:rPr lang="en-US" dirty="0"/>
              <a:t>Computer Laboratory, University of Cambridge</a:t>
            </a:r>
          </a:p>
          <a:p>
            <a:pPr marL="252000" lvl="1"/>
            <a:r>
              <a:rPr lang="en-US" baseline="30000" dirty="0"/>
              <a:t>3</a:t>
            </a:r>
            <a:r>
              <a:rPr lang="en-US" dirty="0"/>
              <a:t>Department of Medicine, University of Cambridge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64057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EE3909-48DE-458E-A86F-BB7E6CC4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CC93AC-BA15-41C9-BE84-73004BED2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" y="885826"/>
            <a:ext cx="8841047" cy="3533776"/>
          </a:xfrm>
        </p:spPr>
        <p:txBody>
          <a:bodyPr/>
          <a:lstStyle/>
          <a:p>
            <a:r>
              <a:rPr lang="en-US" sz="2400" dirty="0"/>
              <a:t>Extensive monitoring in the ICU generates large quantities of data.</a:t>
            </a:r>
          </a:p>
          <a:p>
            <a:r>
              <a:rPr lang="en-US" sz="2400" dirty="0"/>
              <a:t>Data contains interactions which are difficult to systematically evaluate.</a:t>
            </a:r>
          </a:p>
          <a:p>
            <a:r>
              <a:rPr lang="en-US" sz="2400" dirty="0"/>
              <a:t>In principle, computers to do not suffer this limitation.</a:t>
            </a:r>
          </a:p>
          <a:p>
            <a:r>
              <a:rPr lang="en-US" sz="2400" dirty="0"/>
              <a:t>However, current computational approaches:</a:t>
            </a:r>
          </a:p>
          <a:p>
            <a:pPr lvl="1"/>
            <a:r>
              <a:rPr lang="en-US" dirty="0"/>
              <a:t>Discard data</a:t>
            </a:r>
          </a:p>
          <a:p>
            <a:pPr lvl="1"/>
            <a:r>
              <a:rPr lang="en-US" dirty="0"/>
              <a:t>Require variable selection</a:t>
            </a:r>
          </a:p>
          <a:p>
            <a:pPr lvl="1"/>
            <a:r>
              <a:rPr lang="en-US" dirty="0"/>
              <a:t>Require variable cleaning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Our models avoids all of this and predicts early risk of mortality.</a:t>
            </a:r>
          </a:p>
          <a:p>
            <a:endParaRPr lang="en-US" sz="2000" dirty="0"/>
          </a:p>
        </p:txBody>
      </p:sp>
      <p:cxnSp>
        <p:nvCxnSpPr>
          <p:cNvPr id="8" name="Straight Connector 17">
            <a:extLst>
              <a:ext uri="{FF2B5EF4-FFF2-40B4-BE49-F238E27FC236}">
                <a16:creationId xmlns:a16="http://schemas.microsoft.com/office/drawing/2014/main" id="{CEB6BD1B-93B8-4601-9BB6-694685562B44}"/>
              </a:ext>
            </a:extLst>
          </p:cNvPr>
          <p:cNvCxnSpPr>
            <a:cxnSpLocks/>
          </p:cNvCxnSpPr>
          <p:nvPr/>
        </p:nvCxnSpPr>
        <p:spPr>
          <a:xfrm flipH="1">
            <a:off x="282880" y="628702"/>
            <a:ext cx="8662784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61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EE3909-48DE-458E-A86F-BB7E6CC4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of EHR/ICU datasets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CC93AC-BA15-41C9-BE84-73004BED2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Missing data</a:t>
            </a:r>
          </a:p>
          <a:p>
            <a:r>
              <a:rPr lang="en-US" sz="2400" dirty="0"/>
              <a:t>Irregular sampling</a:t>
            </a:r>
          </a:p>
          <a:p>
            <a:r>
              <a:rPr lang="en-US" sz="2400" dirty="0"/>
              <a:t>Erroneous readings</a:t>
            </a:r>
          </a:p>
          <a:p>
            <a:pPr lvl="1"/>
            <a:r>
              <a:rPr lang="en-US" sz="1800" dirty="0"/>
              <a:t>Clinician mistake</a:t>
            </a:r>
          </a:p>
          <a:p>
            <a:pPr lvl="1"/>
            <a:r>
              <a:rPr lang="en-US" dirty="0"/>
              <a:t>Faulty machine</a:t>
            </a:r>
          </a:p>
          <a:p>
            <a:r>
              <a:rPr lang="en-US" sz="2400" dirty="0"/>
              <a:t>Highly diverse data</a:t>
            </a:r>
          </a:p>
          <a:p>
            <a:pPr lvl="1"/>
            <a:r>
              <a:rPr lang="en-US" dirty="0"/>
              <a:t>Continuous wave forms</a:t>
            </a:r>
          </a:p>
          <a:p>
            <a:pPr lvl="1"/>
            <a:r>
              <a:rPr lang="en-US" dirty="0"/>
              <a:t>Discrete categories chosen by clinician (e.g. GCS)</a:t>
            </a:r>
          </a:p>
          <a:p>
            <a:r>
              <a:rPr lang="en-US" sz="2400" dirty="0"/>
              <a:t>High variability between patients</a:t>
            </a:r>
          </a:p>
        </p:txBody>
      </p:sp>
      <p:cxnSp>
        <p:nvCxnSpPr>
          <p:cNvPr id="8" name="Straight Connector 17">
            <a:extLst>
              <a:ext uri="{FF2B5EF4-FFF2-40B4-BE49-F238E27FC236}">
                <a16:creationId xmlns:a16="http://schemas.microsoft.com/office/drawing/2014/main" id="{CEB6BD1B-93B8-4601-9BB6-694685562B44}"/>
              </a:ext>
            </a:extLst>
          </p:cNvPr>
          <p:cNvCxnSpPr>
            <a:cxnSpLocks/>
          </p:cNvCxnSpPr>
          <p:nvPr/>
        </p:nvCxnSpPr>
        <p:spPr>
          <a:xfrm flipH="1">
            <a:off x="282880" y="628702"/>
            <a:ext cx="8662784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9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A8ED6-9375-094F-8904-EE00A9B4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Dataset: MIMIC-III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2323D-ADDD-B541-904B-082375CFA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Contains data for 46,476 patients with 61,532 stays.</a:t>
            </a:r>
          </a:p>
          <a:p>
            <a:pPr lvl="1"/>
            <a:r>
              <a:rPr lang="en-US" dirty="0"/>
              <a:t>Demographics, vital sign time-series, laboratory tests, medications and procedures, fluid intake and outputs,</a:t>
            </a:r>
            <a:br>
              <a:rPr lang="en-US" dirty="0"/>
            </a:br>
            <a:r>
              <a:rPr lang="en-US" dirty="0"/>
              <a:t>clinician notes, and diagnostic coding.</a:t>
            </a:r>
            <a:endParaRPr lang="en-US" sz="2400" dirty="0"/>
          </a:p>
          <a:p>
            <a:r>
              <a:rPr lang="en-US" sz="2400" dirty="0"/>
              <a:t>Median age of adult patients is 65.8 (Q</a:t>
            </a:r>
            <a:r>
              <a:rPr lang="en-US" sz="2400" baseline="-25000" dirty="0"/>
              <a:t>1</a:t>
            </a:r>
            <a:r>
              <a:rPr lang="en-US" sz="2400" dirty="0"/>
              <a:t>-Q</a:t>
            </a:r>
            <a:r>
              <a:rPr lang="en-US" sz="2400" baseline="-25000" dirty="0"/>
              <a:t>3</a:t>
            </a:r>
            <a:r>
              <a:rPr lang="en-US" sz="2400" dirty="0"/>
              <a:t>: 52.8-77.8.).</a:t>
            </a:r>
          </a:p>
          <a:p>
            <a:r>
              <a:rPr lang="en-US" sz="2400" dirty="0"/>
              <a:t>55.9% patients are male</a:t>
            </a:r>
          </a:p>
          <a:p>
            <a:r>
              <a:rPr lang="en-US" sz="2400" dirty="0"/>
              <a:t>In-hospital mortality is 11.5%</a:t>
            </a:r>
          </a:p>
          <a:p>
            <a:endParaRPr lang="en-US" sz="2400" dirty="0"/>
          </a:p>
          <a:p>
            <a:r>
              <a:rPr lang="en-US" sz="2400" dirty="0"/>
              <a:t>330,712,483 chart events, 27,854,055 lab events and 4,349,218 output events = </a:t>
            </a:r>
            <a:r>
              <a:rPr lang="en-US" sz="2400" dirty="0">
                <a:solidFill>
                  <a:srgbClr val="FF0000"/>
                </a:solidFill>
              </a:rPr>
              <a:t>13,233 unique variables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5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89D46-D2E7-1F49-8C65-D5436D62E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269C9-36F7-B14B-909F-3760BD86B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" y="885826"/>
            <a:ext cx="5174212" cy="3464501"/>
          </a:xfrm>
        </p:spPr>
        <p:txBody>
          <a:bodyPr/>
          <a:lstStyle/>
          <a:p>
            <a:r>
              <a:rPr lang="en-US" sz="2400" dirty="0"/>
              <a:t>Embed medical concepts in the same way Natural Language Processing (NLP) embeds large word vocabularies.</a:t>
            </a:r>
          </a:p>
          <a:p>
            <a:r>
              <a:rPr lang="en-US" sz="2400" dirty="0"/>
              <a:t>Discretise continuous variables.</a:t>
            </a:r>
          </a:p>
          <a:p>
            <a:r>
              <a:rPr lang="en-US" sz="2400" dirty="0"/>
              <a:t>Map all variables to trainable vectors.</a:t>
            </a:r>
          </a:p>
          <a:p>
            <a:r>
              <a:rPr lang="en-US" sz="2400" dirty="0"/>
              <a:t>Learnt weights to aggregated hourly variables.</a:t>
            </a:r>
          </a:p>
          <a:p>
            <a:r>
              <a:rPr lang="en-US" sz="2400" dirty="0"/>
              <a:t>Model uses a </a:t>
            </a:r>
            <a:r>
              <a:rPr lang="en-US" sz="2400" i="1" dirty="0"/>
              <a:t>medical vocabulary </a:t>
            </a:r>
            <a:r>
              <a:rPr lang="en-US" sz="2400" dirty="0"/>
              <a:t>of:</a:t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13,233 unique variables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E5B92-2B8F-234F-A93C-36A4D8F2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340" y="0"/>
            <a:ext cx="4213659" cy="885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BC0B92-EDA6-C64F-97C2-A85FD0046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230" y="1265382"/>
            <a:ext cx="4133769" cy="1147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FCA7D8-41D3-FA4C-9D63-822201C0C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569" y="2788226"/>
            <a:ext cx="4045647" cy="1147619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7AB169DD-6901-CC4E-B6C1-12C42F5A6EB6}"/>
              </a:ext>
            </a:extLst>
          </p:cNvPr>
          <p:cNvSpPr/>
          <p:nvPr/>
        </p:nvSpPr>
        <p:spPr>
          <a:xfrm>
            <a:off x="6714836" y="885826"/>
            <a:ext cx="591128" cy="3795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AEC5C391-19DB-D246-8D34-9A32E81FB5D4}"/>
              </a:ext>
            </a:extLst>
          </p:cNvPr>
          <p:cNvSpPr/>
          <p:nvPr/>
        </p:nvSpPr>
        <p:spPr>
          <a:xfrm>
            <a:off x="6714836" y="2408670"/>
            <a:ext cx="591128" cy="3795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5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3454-E8CC-7F4E-9294-9F1F4F10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79A24-6A89-C949-BE89-1086F8D35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885826"/>
            <a:ext cx="4555375" cy="3455265"/>
          </a:xfrm>
        </p:spPr>
        <p:txBody>
          <a:bodyPr/>
          <a:lstStyle/>
          <a:p>
            <a:r>
              <a:rPr lang="en-US" sz="2400" dirty="0"/>
              <a:t>Hourly aggregated embeddings used as input for a recurrent neural network.</a:t>
            </a:r>
          </a:p>
          <a:p>
            <a:r>
              <a:rPr lang="en-US" sz="2400" dirty="0"/>
              <a:t>Risk of mortality updated hourly using </a:t>
            </a:r>
            <a:r>
              <a:rPr lang="en-US" sz="2400" i="1" dirty="0"/>
              <a:t>all</a:t>
            </a:r>
            <a:r>
              <a:rPr lang="en-US" sz="2400" dirty="0"/>
              <a:t> variables.</a:t>
            </a:r>
          </a:p>
          <a:p>
            <a:r>
              <a:rPr lang="en-US" sz="2400" dirty="0"/>
              <a:t>Train model to minimise binary cross entropy.</a:t>
            </a:r>
          </a:p>
          <a:p>
            <a:pPr lvl="1"/>
            <a:r>
              <a:rPr lang="en-US" dirty="0"/>
              <a:t>Penalise misclassification of death or survival.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B9726-FAE1-CB42-B6B2-A4BF82E76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624" y="0"/>
            <a:ext cx="4555376" cy="3920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720822-A316-CC41-9607-CCDECF240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418" y="3914774"/>
            <a:ext cx="4788881" cy="7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8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7E5AB-7E38-2D4A-ADEE-2C1FAA2DA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560CB-23B3-2445-A8BD-3BD23C4DE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885826"/>
            <a:ext cx="4389120" cy="3455265"/>
          </a:xfrm>
        </p:spPr>
        <p:txBody>
          <a:bodyPr/>
          <a:lstStyle/>
          <a:p>
            <a:r>
              <a:rPr lang="en-US" sz="2400" dirty="0"/>
              <a:t>Tuned SAPS II and OASIS scores for comparison.</a:t>
            </a:r>
          </a:p>
          <a:p>
            <a:pPr marL="285750" indent="-285750"/>
            <a:r>
              <a:rPr lang="en-US" sz="2400" dirty="0"/>
              <a:t>SAPS II:</a:t>
            </a:r>
          </a:p>
          <a:p>
            <a:pPr marL="742950" lvl="1" indent="-285750"/>
            <a:r>
              <a:rPr lang="en-US" dirty="0"/>
              <a:t>12 routine measurements + previous health + admission info.</a:t>
            </a:r>
          </a:p>
          <a:p>
            <a:pPr marL="285750" indent="-285750"/>
            <a:r>
              <a:rPr lang="en-US" sz="2400" dirty="0"/>
              <a:t>OASIS:</a:t>
            </a:r>
          </a:p>
          <a:p>
            <a:pPr marL="742950" lvl="1" indent="-285750"/>
            <a:r>
              <a:rPr lang="en-US" dirty="0"/>
              <a:t>10 physiological measurements.</a:t>
            </a:r>
          </a:p>
          <a:p>
            <a:r>
              <a:rPr lang="en-US" sz="2400" dirty="0"/>
              <a:t>Train and test sets consistent.</a:t>
            </a:r>
          </a:p>
          <a:p>
            <a:r>
              <a:rPr lang="en-US" sz="2400" dirty="0"/>
              <a:t>10-fold cross-validation used.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69F2F0-06DF-AD49-9B8A-073DB036D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0" y="448690"/>
            <a:ext cx="4673600" cy="38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03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4828-9D51-8A44-82A4-112852707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69D11-7F52-2B4D-A94E-E215C2661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" y="885826"/>
            <a:ext cx="4777048" cy="3039629"/>
          </a:xfrm>
        </p:spPr>
        <p:txBody>
          <a:bodyPr/>
          <a:lstStyle/>
          <a:p>
            <a:r>
              <a:rPr lang="en-US" sz="2400" dirty="0"/>
              <a:t>OASIS - 0.663 AUROC at 24 hours.</a:t>
            </a:r>
          </a:p>
          <a:p>
            <a:r>
              <a:rPr lang="en-US" sz="2400" dirty="0"/>
              <a:t>SAPS II - 0.705 AUROC at 24 hours.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Ours - 0.714 AUROC at </a:t>
            </a:r>
            <a:r>
              <a:rPr lang="en-US" sz="2400" i="1" dirty="0"/>
              <a:t>2 hours</a:t>
            </a:r>
            <a:r>
              <a:rPr lang="en-US" sz="2400" dirty="0"/>
              <a:t>.</a:t>
            </a:r>
          </a:p>
          <a:p>
            <a:r>
              <a:rPr lang="en-US" sz="2400" dirty="0"/>
              <a:t>Ours - 0.811 AUROC at </a:t>
            </a:r>
            <a:r>
              <a:rPr lang="en-US" sz="2400" i="1" dirty="0"/>
              <a:t>12 hours</a:t>
            </a:r>
            <a:r>
              <a:rPr lang="en-US" sz="2400" dirty="0"/>
              <a:t>.</a:t>
            </a:r>
          </a:p>
          <a:p>
            <a:r>
              <a:rPr lang="en-US" sz="2400" dirty="0"/>
              <a:t>Ours - 0.878 AUROC at </a:t>
            </a:r>
            <a:r>
              <a:rPr lang="en-US" sz="2400" i="1" dirty="0"/>
              <a:t>48 hours</a:t>
            </a:r>
            <a:r>
              <a:rPr lang="en-US" sz="2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E4041-4E05-494C-A730-4EE1912B2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0"/>
            <a:ext cx="3200400" cy="238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4CD44E-A39C-BC49-B70E-122B0177B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292350"/>
            <a:ext cx="3200400" cy="238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CEFCBE-D5F3-894F-89EC-D85BDF4CD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9" y="3227469"/>
            <a:ext cx="4987059" cy="139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3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26355-F2CA-0D40-9BE8-E7AF614B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Interpretation: a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17A82-CC6B-0C4C-AEE9-B6E1B8B7E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Hour 1 (top readings out of 38):</a:t>
            </a:r>
          </a:p>
          <a:p>
            <a:pPr lvl="1"/>
            <a:r>
              <a:rPr lang="en-US" dirty="0"/>
              <a:t>High diastolic blood pressure</a:t>
            </a:r>
          </a:p>
          <a:p>
            <a:pPr lvl="1"/>
            <a:r>
              <a:rPr lang="en-US" dirty="0"/>
              <a:t>Repeated elevated respiratory rate</a:t>
            </a:r>
          </a:p>
          <a:p>
            <a:r>
              <a:rPr lang="en-US" dirty="0"/>
              <a:t>Hour 3 (top readings out of 76):</a:t>
            </a:r>
          </a:p>
          <a:p>
            <a:pPr lvl="1"/>
            <a:r>
              <a:rPr lang="en-US" dirty="0"/>
              <a:t>Repeated low temperature</a:t>
            </a:r>
          </a:p>
          <a:p>
            <a:pPr lvl="1"/>
            <a:r>
              <a:rPr lang="en-US" dirty="0"/>
              <a:t>Low oxygen saturation</a:t>
            </a:r>
          </a:p>
          <a:p>
            <a:r>
              <a:rPr lang="en-US" dirty="0"/>
              <a:t>Surprisingly important general factors:</a:t>
            </a:r>
          </a:p>
          <a:p>
            <a:pPr lvl="1"/>
            <a:r>
              <a:rPr lang="en-US" dirty="0"/>
              <a:t>Code status for CPR instructions</a:t>
            </a:r>
          </a:p>
          <a:p>
            <a:pPr lvl="1"/>
            <a:r>
              <a:rPr lang="en-US" dirty="0"/>
              <a:t>Assigning consent to next of kin</a:t>
            </a:r>
          </a:p>
          <a:p>
            <a:pPr lvl="1"/>
            <a:r>
              <a:rPr lang="en-US" dirty="0"/>
              <a:t>Visitation by the priest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AA2EDD-53E2-8842-A316-4DE740DC1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796" y="583693"/>
            <a:ext cx="4697204" cy="353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022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SC Congress">
      <a:dk1>
        <a:sysClr val="windowText" lastClr="000000"/>
      </a:dk1>
      <a:lt1>
        <a:sysClr val="window" lastClr="FFFFFF"/>
      </a:lt1>
      <a:dk2>
        <a:srgbClr val="AE1022"/>
      </a:dk2>
      <a:lt2>
        <a:srgbClr val="878787"/>
      </a:lt2>
      <a:accent1>
        <a:srgbClr val="D0D0D0"/>
      </a:accent1>
      <a:accent2>
        <a:srgbClr val="552682"/>
      </a:accent2>
      <a:accent3>
        <a:srgbClr val="0056AA"/>
      </a:accent3>
      <a:accent4>
        <a:srgbClr val="FBB800"/>
      </a:accent4>
      <a:accent5>
        <a:srgbClr val="00ABAA"/>
      </a:accent5>
      <a:accent6>
        <a:srgbClr val="EF7918"/>
      </a:accent6>
      <a:hlink>
        <a:srgbClr val="000000"/>
      </a:hlink>
      <a:folHlink>
        <a:srgbClr val="0000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F922C9D201C4EA3107C093E07EABC" ma:contentTypeVersion="10" ma:contentTypeDescription="Crée un document." ma:contentTypeScope="" ma:versionID="2a44af9f1761336414794adc4d82c44a">
  <xsd:schema xmlns:xsd="http://www.w3.org/2001/XMLSchema" xmlns:xs="http://www.w3.org/2001/XMLSchema" xmlns:p="http://schemas.microsoft.com/office/2006/metadata/properties" xmlns:ns2="1c39f0fc-054c-4f4b-b4a3-7983f66e4874" xmlns:ns3="16c4d96e-206f-4709-a4dc-24704e0182db" targetNamespace="http://schemas.microsoft.com/office/2006/metadata/properties" ma:root="true" ma:fieldsID="5651bd7e503a4522ac3212a55d43357b" ns2:_="" ns3:_="">
    <xsd:import namespace="1c39f0fc-054c-4f4b-b4a3-7983f66e4874"/>
    <xsd:import namespace="16c4d96e-206f-4709-a4dc-24704e0182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9f0fc-054c-4f4b-b4a3-7983f66e48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4d96e-206f-4709-a4dc-24704e0182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CDACEE-A97B-46F2-9ED1-F696DA64AEA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259356B-2359-47E6-BC53-01091682C5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39f0fc-054c-4f4b-b4a3-7983f66e4874"/>
    <ds:schemaRef ds:uri="16c4d96e-206f-4709-a4dc-24704e0182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263CAA-EFAE-4F5B-80D1-AB96A687DD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603</Words>
  <Application>Microsoft Macintosh PowerPoint</Application>
  <PresentationFormat>On-screen Show (16:9)</PresentationFormat>
  <Paragraphs>101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PowerPoint Presentation</vt:lpstr>
      <vt:lpstr>Background</vt:lpstr>
      <vt:lpstr>Challenges of EHR/ICU datasets</vt:lpstr>
      <vt:lpstr>Dataset: MIMIC-III</vt:lpstr>
      <vt:lpstr>Methods (1/2)</vt:lpstr>
      <vt:lpstr>Methods (2/2)</vt:lpstr>
      <vt:lpstr>Results (1/2)</vt:lpstr>
      <vt:lpstr>Results (2/2)</vt:lpstr>
      <vt:lpstr>Interpretation: a case study</vt:lpstr>
      <vt:lpstr>Summary and conclusions</vt:lpstr>
      <vt:lpstr>Thank you for listening</vt:lpstr>
    </vt:vector>
  </TitlesOfParts>
  <Company>Hobby 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Olivier Boutin</dc:creator>
  <cp:lastModifiedBy>J.T. Deasy</cp:lastModifiedBy>
  <cp:revision>157</cp:revision>
  <dcterms:created xsi:type="dcterms:W3CDTF">2018-04-26T14:54:17Z</dcterms:created>
  <dcterms:modified xsi:type="dcterms:W3CDTF">2019-10-01T07:22:07Z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0x010100299F922C9D201C4EA3107C093E07EABC</vt:lpwstr>
  </property>
</Properties>
</file>